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  <p:sldMasterId id="2147483852" r:id="rId2"/>
  </p:sldMasterIdLst>
  <p:notesMasterIdLst>
    <p:notesMasterId r:id="rId13"/>
  </p:notesMasterIdLst>
  <p:sldIdLst>
    <p:sldId id="264" r:id="rId3"/>
    <p:sldId id="265" r:id="rId4"/>
    <p:sldId id="268" r:id="rId5"/>
    <p:sldId id="269" r:id="rId6"/>
    <p:sldId id="271" r:id="rId7"/>
    <p:sldId id="282" r:id="rId8"/>
    <p:sldId id="283" r:id="rId9"/>
    <p:sldId id="260" r:id="rId10"/>
    <p:sldId id="274" r:id="rId11"/>
    <p:sldId id="273" r:id="rId12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0" autoAdjust="0"/>
    <p:restoredTop sz="94660"/>
  </p:normalViewPr>
  <p:slideViewPr>
    <p:cSldViewPr snapToGrid="0">
      <p:cViewPr varScale="1">
        <p:scale>
          <a:sx n="36" d="100"/>
          <a:sy n="36" d="100"/>
        </p:scale>
        <p:origin x="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273672-2368-4ADC-906F-26FDCD3F867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0C8EEDC0-731E-4628-A511-3316FD52C84C}">
      <dgm:prSet/>
      <dgm:spPr/>
      <dgm:t>
        <a:bodyPr/>
        <a:lstStyle/>
        <a:p>
          <a:pPr rtl="0"/>
          <a:r>
            <a:rPr lang="de-DE" dirty="0" smtClean="0"/>
            <a:t>Gebets-Notwendigkeiten</a:t>
          </a:r>
          <a:endParaRPr lang="de-DE" dirty="0"/>
        </a:p>
      </dgm:t>
    </dgm:pt>
    <dgm:pt modelId="{6E2CEA27-FA65-444C-85EF-43521727B7D0}" type="parTrans" cxnId="{5A8F979A-95FB-450B-9EE4-D7B3774FC0FB}">
      <dgm:prSet/>
      <dgm:spPr/>
      <dgm:t>
        <a:bodyPr/>
        <a:lstStyle/>
        <a:p>
          <a:endParaRPr lang="de-DE"/>
        </a:p>
      </dgm:t>
    </dgm:pt>
    <dgm:pt modelId="{6BA5C909-CBF6-4FFC-9EB2-389B55E8A64F}" type="sibTrans" cxnId="{5A8F979A-95FB-450B-9EE4-D7B3774FC0FB}">
      <dgm:prSet/>
      <dgm:spPr/>
      <dgm:t>
        <a:bodyPr/>
        <a:lstStyle/>
        <a:p>
          <a:endParaRPr lang="de-DE"/>
        </a:p>
      </dgm:t>
    </dgm:pt>
    <dgm:pt modelId="{370A8502-B0C9-4875-BB23-97413E404F4E}" type="pres">
      <dgm:prSet presAssocID="{CD273672-2368-4ADC-906F-26FDCD3F867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19A63C07-80D7-4964-AF00-8ACE9F2D4287}" type="pres">
      <dgm:prSet presAssocID="{0C8EEDC0-731E-4628-A511-3316FD52C84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5A8F979A-95FB-450B-9EE4-D7B3774FC0FB}" srcId="{CD273672-2368-4ADC-906F-26FDCD3F8678}" destId="{0C8EEDC0-731E-4628-A511-3316FD52C84C}" srcOrd="0" destOrd="0" parTransId="{6E2CEA27-FA65-444C-85EF-43521727B7D0}" sibTransId="{6BA5C909-CBF6-4FFC-9EB2-389B55E8A64F}"/>
    <dgm:cxn modelId="{C9579865-AAC8-4C3E-84BA-3F1217B82CD3}" type="presOf" srcId="{0C8EEDC0-731E-4628-A511-3316FD52C84C}" destId="{19A63C07-80D7-4964-AF00-8ACE9F2D4287}" srcOrd="0" destOrd="0" presId="urn:microsoft.com/office/officeart/2005/8/layout/vList2"/>
    <dgm:cxn modelId="{D5EF4464-A9C5-4714-982B-B0CED41620F6}" type="presOf" srcId="{CD273672-2368-4ADC-906F-26FDCD3F8678}" destId="{370A8502-B0C9-4875-BB23-97413E404F4E}" srcOrd="0" destOrd="0" presId="urn:microsoft.com/office/officeart/2005/8/layout/vList2"/>
    <dgm:cxn modelId="{A983989C-CFEA-4FD1-A934-9524F34FA118}" type="presParOf" srcId="{370A8502-B0C9-4875-BB23-97413E404F4E}" destId="{19A63C07-80D7-4964-AF00-8ACE9F2D428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63C07-80D7-4964-AF00-8ACE9F2D4287}">
      <dsp:nvSpPr>
        <dsp:cNvPr id="0" name=""/>
        <dsp:cNvSpPr/>
      </dsp:nvSpPr>
      <dsp:spPr>
        <a:xfrm>
          <a:off x="0" y="172516"/>
          <a:ext cx="8911687" cy="2585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6500" kern="1200" dirty="0" smtClean="0"/>
            <a:t>Gebets-Notwendigkeiten</a:t>
          </a:r>
          <a:endParaRPr lang="de-DE" sz="6500" kern="1200" dirty="0"/>
        </a:p>
      </dsp:txBody>
      <dsp:txXfrm>
        <a:off x="126223" y="298739"/>
        <a:ext cx="8659241" cy="23332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47C220-B0BA-4759-9721-AE852D2B0B56}" type="datetimeFigureOut">
              <a:rPr lang="de-DE" smtClean="0"/>
              <a:t>09.01.2022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96DC2-3517-44CD-AB63-D4D18D702A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7966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878EB-07BD-4A43-AA1D-26A6D6EE6D56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4782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878EB-07BD-4A43-AA1D-26A6D6EE6D56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2608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09.01.2022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00CD5E0-781B-4076-84E1-80361CA664F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8105641"/>
      </p:ext>
    </p:extLst>
  </p:cSld>
  <p:clrMapOvr>
    <a:masterClrMapping/>
  </p:clrMapOvr>
  <p:transition spd="med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09.01.2022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D5E0-781B-4076-84E1-80361CA664F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1765555"/>
      </p:ext>
    </p:extLst>
  </p:cSld>
  <p:clrMapOvr>
    <a:masterClrMapping/>
  </p:clrMapOvr>
  <p:transition spd="med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09.01.2022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0CD5E0-781B-4076-84E1-80361CA664F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2909178"/>
      </p:ext>
    </p:extLst>
  </p:cSld>
  <p:clrMapOvr>
    <a:masterClrMapping/>
  </p:clrMapOvr>
  <p:transition spd="med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09.01.2022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00CD5E0-781B-4076-84E1-80361CA664F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790975"/>
      </p:ext>
    </p:extLst>
  </p:cSld>
  <p:clrMapOvr>
    <a:masterClrMapping/>
  </p:clrMapOvr>
  <p:transition spd="med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09.01.2022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00CD5E0-781B-4076-84E1-80361CA664F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1848298"/>
      </p:ext>
    </p:extLst>
  </p:cSld>
  <p:clrMapOvr>
    <a:masterClrMapping/>
  </p:clrMapOvr>
  <p:transition spd="med">
    <p:pull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09.01.2022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D5E0-781B-4076-84E1-80361CA664F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5026476"/>
      </p:ext>
    </p:extLst>
  </p:cSld>
  <p:clrMapOvr>
    <a:masterClrMapping/>
  </p:clrMapOvr>
  <p:transition spd="med">
    <p:pull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09.01.2022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D5E0-781B-4076-84E1-80361CA664F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3904893"/>
      </p:ext>
    </p:extLst>
  </p:cSld>
  <p:clrMapOvr>
    <a:masterClrMapping/>
  </p:clrMapOvr>
  <p:transition spd="med">
    <p:pull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09.01.2022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D5E0-781B-4076-84E1-80361CA664F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1964931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09.01.2022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0CD5E0-781B-4076-84E1-80361CA664F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975052"/>
      </p:ext>
    </p:extLst>
  </p:cSld>
  <p:clrMapOvr>
    <a:masterClrMapping/>
  </p:clrMapOvr>
  <p:transition spd="med">
    <p:pull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09.01.2022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0CD5E0-781B-4076-84E1-80361CA664F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9930379"/>
      </p:ext>
    </p:extLst>
  </p:cSld>
  <p:clrMapOvr>
    <a:masterClrMapping/>
  </p:clrMapOvr>
  <p:transition spd="med">
    <p:pull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09.01.2022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0CD5E0-781B-4076-84E1-80361CA664FC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9889272"/>
      </p:ext>
    </p:extLst>
  </p:cSld>
  <p:clrMapOvr>
    <a:masterClrMapping/>
  </p:clrMapOvr>
  <p:transition spd="med">
    <p:pull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09.01.2022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0CD5E0-781B-4076-84E1-80361CA664F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1610070"/>
      </p:ext>
    </p:extLst>
  </p:cSld>
  <p:clrMapOvr>
    <a:masterClrMapping/>
  </p:clrMapOvr>
  <p:transition spd="med">
    <p:pull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09.01.2022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0CD5E0-781B-4076-84E1-80361CA664FC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6264071"/>
      </p:ext>
    </p:extLst>
  </p:cSld>
  <p:clrMapOvr>
    <a:masterClrMapping/>
  </p:clrMapOvr>
  <p:transition spd="med">
    <p:pull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09.01.2022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0CD5E0-781B-4076-84E1-80361CA664F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5557188"/>
      </p:ext>
    </p:extLst>
  </p:cSld>
  <p:clrMapOvr>
    <a:masterClrMapping/>
  </p:clrMapOvr>
  <p:transition spd="med">
    <p:pull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09.01.2022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D5E0-781B-4076-84E1-80361CA664F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0428710"/>
      </p:ext>
    </p:extLst>
  </p:cSld>
  <p:clrMapOvr>
    <a:masterClrMapping/>
  </p:clrMapOvr>
  <p:transition spd="med">
    <p:pull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09.01.2022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D5E0-781B-4076-84E1-80361CA664F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3689179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1/9/2022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9C324ACC-B517-4C8C-AC6A-2B53A635FD8B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914400"/>
              <a:t>09.01.2022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914400"/>
            <a:fld id="{A00CD5E0-781B-4076-84E1-80361CA664FC}" type="slidenum">
              <a:rPr lang="de-DE" smtClean="0"/>
              <a:pPr defTabSz="91440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187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</p:sldLayoutIdLst>
  <p:transition spd="med">
    <p:pull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987" y="785812"/>
            <a:ext cx="8582025" cy="528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3627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GOTTESSUCHE ALS GEBOT DER STUNDE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92924" y="1573427"/>
            <a:ext cx="8911687" cy="4337795"/>
          </a:xfrm>
        </p:spPr>
        <p:txBody>
          <a:bodyPr>
            <a:normAutofit/>
          </a:bodyPr>
          <a:lstStyle/>
          <a:p>
            <a:r>
              <a:rPr lang="de-DE" sz="2400" dirty="0" err="1" smtClean="0"/>
              <a:t>Hosea</a:t>
            </a:r>
            <a:r>
              <a:rPr lang="de-DE" sz="2400" dirty="0" smtClean="0"/>
              <a:t> </a:t>
            </a:r>
            <a:r>
              <a:rPr lang="de-DE" sz="2400" dirty="0"/>
              <a:t>10,12 </a:t>
            </a:r>
            <a:endParaRPr lang="de-DE" sz="2400" dirty="0" smtClean="0"/>
          </a:p>
          <a:p>
            <a:pPr marL="0" indent="0">
              <a:buNone/>
            </a:pPr>
            <a:r>
              <a:rPr lang="de-DE" sz="2400" b="1" dirty="0" smtClean="0"/>
              <a:t>Sät </a:t>
            </a:r>
            <a:r>
              <a:rPr lang="de-DE" sz="2400" b="1" dirty="0"/>
              <a:t>euch Gerechtigkeit, erntet nach dem Maß der Gnade</a:t>
            </a:r>
            <a:r>
              <a:rPr lang="de-DE" sz="2400" dirty="0"/>
              <a:t>! </a:t>
            </a:r>
            <a:endParaRPr lang="de-DE" sz="2400" dirty="0" smtClean="0"/>
          </a:p>
          <a:p>
            <a:pPr marL="0" indent="0">
              <a:buNone/>
            </a:pPr>
            <a:r>
              <a:rPr lang="de-DE" sz="2400" dirty="0" smtClean="0"/>
              <a:t>Pflügt </a:t>
            </a:r>
            <a:r>
              <a:rPr lang="de-DE" sz="2400" dirty="0"/>
              <a:t>einen Neubruch, denn </a:t>
            </a:r>
            <a:r>
              <a:rPr lang="de-DE" sz="2400" b="1" dirty="0"/>
              <a:t>es ist Zeit, den HERRN zu suchen</a:t>
            </a:r>
            <a:r>
              <a:rPr lang="de-DE" sz="2400" dirty="0"/>
              <a:t>, bis er kommt und euch Gerechtigkeit regnen lässt</a:t>
            </a:r>
            <a:r>
              <a:rPr lang="de-DE" sz="2400" dirty="0" smtClean="0"/>
              <a:t>!</a:t>
            </a:r>
          </a:p>
          <a:p>
            <a:pPr marL="0" indent="0">
              <a:buNone/>
            </a:pPr>
            <a:endParaRPr lang="de-DE" sz="2400" dirty="0" smtClean="0"/>
          </a:p>
          <a:p>
            <a:r>
              <a:rPr lang="de-DE" sz="2400" dirty="0"/>
              <a:t>2. Korintherbrief 9,8 </a:t>
            </a:r>
          </a:p>
          <a:p>
            <a:pPr marL="0" indent="0">
              <a:buNone/>
            </a:pPr>
            <a:r>
              <a:rPr lang="de-DE" sz="2400" b="1" dirty="0"/>
              <a:t>Gott aber ist mächtig, euch jede Gnade im Überfluss zu spenden</a:t>
            </a:r>
            <a:r>
              <a:rPr lang="de-DE" sz="2400" dirty="0"/>
              <a:t>, sodass </a:t>
            </a:r>
            <a:r>
              <a:rPr lang="de-DE" sz="2400" b="1" dirty="0"/>
              <a:t>ihr in allem allezeit alle Genüge habt und überreich seid </a:t>
            </a:r>
            <a:r>
              <a:rPr lang="de-DE" sz="2400" dirty="0"/>
              <a:t>zu jedem guten Werk,…</a:t>
            </a:r>
          </a:p>
          <a:p>
            <a:pPr marL="0" indent="0">
              <a:buNone/>
            </a:pPr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12076483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312155604"/>
              </p:ext>
            </p:extLst>
          </p:nvPr>
        </p:nvGraphicFramePr>
        <p:xfrm>
          <a:off x="2527611" y="1959674"/>
          <a:ext cx="8911687" cy="2930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9727476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21708" y="280087"/>
            <a:ext cx="9671222" cy="6414628"/>
          </a:xfrm>
        </p:spPr>
        <p:txBody>
          <a:bodyPr>
            <a:noAutofit/>
          </a:bodyPr>
          <a:lstStyle/>
          <a:p>
            <a:pPr marL="0" lvl="0" indent="0">
              <a:buClr>
                <a:srgbClr val="A53010"/>
              </a:buClr>
              <a:buNone/>
            </a:pPr>
            <a:r>
              <a:rPr lang="de-DE" sz="3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Der Auftrag an die Jünger</a:t>
            </a:r>
          </a:p>
          <a:p>
            <a:pPr marL="0" lvl="0" indent="0">
              <a:buClr>
                <a:srgbClr val="A53010"/>
              </a:buClr>
              <a:buNone/>
            </a:pPr>
            <a:r>
              <a:rPr lang="de-DE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Die </a:t>
            </a:r>
            <a:r>
              <a:rPr lang="de-DE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elf Jünger aber gingen nach Galiläa auf den Berg</a:t>
            </a:r>
            <a:r>
              <a:rPr lang="de-DE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de-DE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wohin Jesus sie bestellt </a:t>
            </a:r>
            <a:r>
              <a:rPr lang="de-DE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hatte.</a:t>
            </a:r>
          </a:p>
          <a:p>
            <a:pPr marL="0" lvl="0" indent="0">
              <a:buClr>
                <a:srgbClr val="A53010"/>
              </a:buClr>
              <a:buNone/>
            </a:pPr>
            <a:r>
              <a:rPr lang="de-DE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Und </a:t>
            </a:r>
            <a:r>
              <a:rPr lang="de-DE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als sie ihn sahen, warfen sie sich anbetend vor ihm nieder; etliche aber zweifelten</a:t>
            </a:r>
            <a:r>
              <a:rPr lang="de-DE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marL="0" lvl="0" indent="0">
              <a:buClr>
                <a:srgbClr val="A53010"/>
              </a:buClr>
              <a:buNone/>
            </a:pPr>
            <a:r>
              <a:rPr lang="de-DE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Und </a:t>
            </a:r>
            <a:r>
              <a:rPr lang="de-DE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Jesus trat herzu, redete mit ihnen und sprach</a:t>
            </a:r>
            <a:r>
              <a:rPr lang="de-DE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marL="0" lvl="0" indent="0">
              <a:buClr>
                <a:srgbClr val="A53010"/>
              </a:buClr>
              <a:buNone/>
            </a:pPr>
            <a:r>
              <a:rPr lang="de-DE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Mir </a:t>
            </a:r>
            <a:r>
              <a:rPr lang="de-DE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ist gegeben alle Macht im Himmel und auf Erden. </a:t>
            </a:r>
            <a:r>
              <a:rPr lang="de-DE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</a:p>
          <a:p>
            <a:pPr marL="0" lvl="0" indent="0">
              <a:buClr>
                <a:srgbClr val="A53010"/>
              </a:buClr>
              <a:buNone/>
            </a:pPr>
            <a:r>
              <a:rPr lang="de-DE" sz="2400" b="1" i="1" u="sng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So </a:t>
            </a:r>
            <a:r>
              <a:rPr lang="de-DE" sz="2400" b="1" i="1" u="sng" dirty="0">
                <a:solidFill>
                  <a:prstClr val="black">
                    <a:lumMod val="75000"/>
                    <a:lumOff val="25000"/>
                  </a:prstClr>
                </a:solidFill>
              </a:rPr>
              <a:t>geht nun hin </a:t>
            </a:r>
            <a:r>
              <a:rPr lang="de-DE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und macht zu Jüngern alle Völker, </a:t>
            </a:r>
            <a:endParaRPr lang="de-DE" sz="2400" b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srgbClr val="A53010"/>
              </a:buClr>
              <a:buNone/>
            </a:pPr>
            <a:r>
              <a:rPr lang="de-DE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und </a:t>
            </a:r>
            <a:r>
              <a:rPr lang="de-DE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tauft sie auf den Namen des Vaters und des Sohnes und des Heiligen Geistes </a:t>
            </a:r>
            <a:r>
              <a:rPr lang="de-DE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</a:p>
          <a:p>
            <a:pPr marL="0" lvl="0" indent="0">
              <a:buClr>
                <a:srgbClr val="A53010"/>
              </a:buClr>
              <a:buNone/>
            </a:pPr>
            <a:r>
              <a:rPr lang="de-DE" sz="2400" b="1" i="1" u="sng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und </a:t>
            </a:r>
            <a:r>
              <a:rPr lang="de-DE" sz="2400" b="1" i="1" u="sng" dirty="0">
                <a:solidFill>
                  <a:prstClr val="black">
                    <a:lumMod val="75000"/>
                    <a:lumOff val="25000"/>
                  </a:prstClr>
                </a:solidFill>
              </a:rPr>
              <a:t>lehrt sie alles halten, was ich euch befohlen habe. </a:t>
            </a:r>
            <a:endParaRPr lang="de-DE" sz="2400" b="1" i="1" u="sng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srgbClr val="A53010"/>
              </a:buClr>
              <a:buNone/>
            </a:pPr>
            <a:r>
              <a:rPr lang="de-DE" sz="2400" b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Und </a:t>
            </a:r>
            <a:r>
              <a:rPr lang="de-DE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siehe, ich bin bei euch alle Tage bis an das Ende der Weltzeit! Amen.</a:t>
            </a:r>
          </a:p>
        </p:txBody>
      </p:sp>
    </p:spTree>
    <p:extLst>
      <p:ext uri="{BB962C8B-B14F-4D97-AF65-F5344CB8AC3E}">
        <p14:creationId xmlns:p14="http://schemas.microsoft.com/office/powerpoint/2010/main" val="392405939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19416" y="395416"/>
            <a:ext cx="9588909" cy="5883464"/>
          </a:xfrm>
        </p:spPr>
        <p:txBody>
          <a:bodyPr>
            <a:normAutofit/>
          </a:bodyPr>
          <a:lstStyle/>
          <a:p>
            <a:r>
              <a:rPr lang="de-DE" sz="2400" dirty="0"/>
              <a:t> Und Er </a:t>
            </a:r>
            <a:r>
              <a:rPr lang="de-DE" sz="2400" dirty="0" smtClean="0"/>
              <a:t>hat…(fünf Dienstgaben)  gegeben</a:t>
            </a:r>
            <a:r>
              <a:rPr lang="de-DE" sz="2400" dirty="0"/>
              <a:t>, </a:t>
            </a:r>
            <a:r>
              <a:rPr lang="de-DE" sz="2400" dirty="0" smtClean="0"/>
              <a:t>…zur </a:t>
            </a:r>
            <a:r>
              <a:rPr lang="de-DE" sz="2400" dirty="0"/>
              <a:t>Zurüstung der Heiligen, für das Werk des Dienstes, für die Erbauung des Leibes des Christus, </a:t>
            </a:r>
          </a:p>
          <a:p>
            <a:r>
              <a:rPr lang="de-DE" sz="2400" dirty="0" smtClean="0"/>
              <a:t>bis </a:t>
            </a:r>
            <a:r>
              <a:rPr lang="de-DE" sz="2400" dirty="0"/>
              <a:t>wir alle </a:t>
            </a:r>
            <a:r>
              <a:rPr lang="de-DE" sz="2400" dirty="0" smtClean="0"/>
              <a:t>… zur </a:t>
            </a:r>
            <a:r>
              <a:rPr lang="de-DE" sz="2400" dirty="0"/>
              <a:t>vollkommenen Mannesreife, zum Maß der vollen Größe des </a:t>
            </a:r>
            <a:r>
              <a:rPr lang="de-DE" sz="2400" dirty="0" smtClean="0"/>
              <a:t>Christus (gelangen) …</a:t>
            </a:r>
          </a:p>
          <a:p>
            <a:r>
              <a:rPr lang="de-DE" sz="2400" dirty="0" smtClean="0"/>
              <a:t> </a:t>
            </a:r>
            <a:r>
              <a:rPr lang="de-DE" sz="2400" dirty="0"/>
              <a:t>damit wir nicht mehr Unmündige seien, hin- und hergeworfen und umhergetrieben von jedem Wind der </a:t>
            </a:r>
            <a:r>
              <a:rPr lang="de-DE" sz="2400" dirty="0" smtClean="0"/>
              <a:t>Lehre,… </a:t>
            </a:r>
          </a:p>
          <a:p>
            <a:r>
              <a:rPr lang="de-DE" sz="2400" dirty="0" smtClean="0"/>
              <a:t> </a:t>
            </a:r>
            <a:r>
              <a:rPr lang="de-DE" sz="2400" dirty="0"/>
              <a:t>sondern, wahrhaftig in der Liebe, heranwachsen in allen Stücken zu ihm hin, der das Haupt ist, der Christus. </a:t>
            </a:r>
            <a:endParaRPr lang="de-DE" sz="2400" dirty="0" smtClean="0"/>
          </a:p>
          <a:p>
            <a:r>
              <a:rPr lang="de-DE" sz="2400" dirty="0" smtClean="0"/>
              <a:t>Von </a:t>
            </a:r>
            <a:r>
              <a:rPr lang="de-DE" sz="2400" dirty="0"/>
              <a:t>ihm aus vollbringt der ganze Leib, zusammengefügt </a:t>
            </a:r>
            <a:r>
              <a:rPr lang="de-DE" sz="2400" dirty="0" smtClean="0"/>
              <a:t>… nach </a:t>
            </a:r>
            <a:r>
              <a:rPr lang="de-DE" sz="2400" dirty="0"/>
              <a:t>dem Maß der Leistungsfähigkeit jedes einzelnen Gliedes, das Wachstum des </a:t>
            </a:r>
            <a:r>
              <a:rPr lang="de-DE" sz="2400" dirty="0" smtClean="0"/>
              <a:t>Leibes</a:t>
            </a:r>
          </a:p>
          <a:p>
            <a:r>
              <a:rPr lang="de-DE" sz="2400" dirty="0" smtClean="0"/>
              <a:t> </a:t>
            </a:r>
            <a:r>
              <a:rPr lang="de-DE" sz="2400" dirty="0"/>
              <a:t>zur </a:t>
            </a:r>
            <a:r>
              <a:rPr lang="de-DE" sz="2400" dirty="0" err="1"/>
              <a:t>Auferbauung</a:t>
            </a:r>
            <a:r>
              <a:rPr lang="de-DE" sz="2400" dirty="0"/>
              <a:t> seiner selbst in Liebe.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813255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GNADE </a:t>
            </a:r>
            <a:r>
              <a:rPr lang="de-DE" dirty="0" smtClean="0"/>
              <a:t>DURCH GEBET FINDEN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92925" y="1466335"/>
            <a:ext cx="8911687" cy="4444887"/>
          </a:xfrm>
        </p:spPr>
        <p:txBody>
          <a:bodyPr>
            <a:normAutofit lnSpcReduction="10000"/>
          </a:bodyPr>
          <a:lstStyle/>
          <a:p>
            <a:r>
              <a:rPr lang="de-DE" sz="2400" dirty="0" smtClean="0"/>
              <a:t>Psalm </a:t>
            </a:r>
            <a:r>
              <a:rPr lang="de-DE" sz="2400" dirty="0"/>
              <a:t>69,14 </a:t>
            </a:r>
            <a:endParaRPr lang="de-DE" sz="2400" dirty="0" smtClean="0"/>
          </a:p>
          <a:p>
            <a:pPr marL="0" indent="0">
              <a:buNone/>
            </a:pPr>
            <a:r>
              <a:rPr lang="de-DE" sz="2400" dirty="0" smtClean="0"/>
              <a:t>Ich </a:t>
            </a:r>
            <a:r>
              <a:rPr lang="de-DE" sz="2400" dirty="0"/>
              <a:t>aber bete zu dir, o HERR, zur angenehmen Zeit; o Gott, </a:t>
            </a:r>
            <a:r>
              <a:rPr lang="de-DE" sz="2400" b="1" dirty="0"/>
              <a:t>nach deiner großen Gnade erhöre mich </a:t>
            </a:r>
            <a:r>
              <a:rPr lang="de-DE" sz="2400" dirty="0"/>
              <a:t>mit deiner treuen Hilfe</a:t>
            </a:r>
            <a:r>
              <a:rPr lang="de-DE" sz="2400" dirty="0" smtClean="0"/>
              <a:t>!</a:t>
            </a:r>
            <a:endParaRPr lang="de-DE" sz="2400" dirty="0"/>
          </a:p>
          <a:p>
            <a:r>
              <a:rPr lang="de-DE" sz="2400" dirty="0" smtClean="0"/>
              <a:t>Psalm </a:t>
            </a:r>
            <a:r>
              <a:rPr lang="de-DE" sz="2400" dirty="0"/>
              <a:t>86,5 </a:t>
            </a:r>
            <a:endParaRPr lang="de-DE" sz="2400" dirty="0" smtClean="0"/>
          </a:p>
          <a:p>
            <a:pPr marL="0" indent="0">
              <a:buNone/>
            </a:pPr>
            <a:r>
              <a:rPr lang="de-DE" sz="2400" dirty="0" smtClean="0"/>
              <a:t>Denn </a:t>
            </a:r>
            <a:r>
              <a:rPr lang="de-DE" sz="2400" dirty="0"/>
              <a:t>du, Herr, bist gut und vergibst gern; und </a:t>
            </a:r>
            <a:r>
              <a:rPr lang="de-DE" sz="2400" b="1" dirty="0"/>
              <a:t>du bist reich an Gnade für alle, die dich anrufen.</a:t>
            </a:r>
          </a:p>
          <a:p>
            <a:r>
              <a:rPr lang="de-DE" sz="2400" dirty="0"/>
              <a:t>Hebräerbrief 4,16 </a:t>
            </a:r>
          </a:p>
          <a:p>
            <a:pPr marL="0" indent="0">
              <a:buNone/>
            </a:pPr>
            <a:r>
              <a:rPr lang="de-DE" sz="2400" dirty="0"/>
              <a:t>So lasst uns nun </a:t>
            </a:r>
            <a:r>
              <a:rPr lang="de-DE" sz="2400" b="1" dirty="0"/>
              <a:t>mit Freimütigkeit hinzutreten zum Thron der Gnade</a:t>
            </a:r>
            <a:r>
              <a:rPr lang="de-DE" sz="2400" dirty="0"/>
              <a:t>, damit wir Barmherzigkeit erlangen und </a:t>
            </a:r>
            <a:r>
              <a:rPr lang="de-DE" sz="2400" b="1" dirty="0"/>
              <a:t>Gnade finden zu rechtzeitiger Hilfe</a:t>
            </a:r>
            <a:r>
              <a:rPr lang="de-DE" sz="2400" dirty="0"/>
              <a:t>!</a:t>
            </a:r>
          </a:p>
          <a:p>
            <a:endParaRPr lang="de-DE" sz="2400" dirty="0"/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6058312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Persönliche Besinnung &amp; Gebetsdienst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2400" b="1" dirty="0" smtClean="0"/>
              <a:t>Was hat der Heilige Geist heute zu DIR geredet?</a:t>
            </a:r>
          </a:p>
          <a:p>
            <a:r>
              <a:rPr lang="de-DE" sz="2400" b="1" dirty="0" smtClean="0"/>
              <a:t>Wie wirst Du damit umgehen?</a:t>
            </a:r>
          </a:p>
          <a:p>
            <a:pPr marL="0" indent="0">
              <a:buNone/>
            </a:pPr>
            <a:endParaRPr lang="de-DE" sz="2400" b="1" dirty="0"/>
          </a:p>
          <a:p>
            <a:r>
              <a:rPr lang="de-DE" sz="2400" b="1" dirty="0" smtClean="0"/>
              <a:t>Wenn Du ein kurzes Segnungsgebet wünschst,</a:t>
            </a:r>
          </a:p>
          <a:p>
            <a:pPr marL="0" indent="0">
              <a:buNone/>
            </a:pPr>
            <a:r>
              <a:rPr lang="de-DE" sz="2400" b="1" dirty="0" smtClean="0"/>
              <a:t>      dann komme dazu jetzt einfach nach vorne!</a:t>
            </a: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sz="2400" dirty="0" smtClean="0"/>
              <a:t>Du kannst auch nach dem Gottesdienst unsere Mitarbeiter </a:t>
            </a:r>
          </a:p>
          <a:p>
            <a:pPr marL="0" indent="0">
              <a:buNone/>
            </a:pPr>
            <a:r>
              <a:rPr lang="de-DE" sz="2400" dirty="0" smtClean="0"/>
              <a:t>bezüglich eines Gesprächs mit Gebet ansprechen.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80656487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525" y="714375"/>
            <a:ext cx="8362950" cy="542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98988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983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2022 EIN JAHR DER ENTSCHEIDUNGEN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92925" y="1691640"/>
            <a:ext cx="8915400" cy="3777622"/>
          </a:xfrm>
        </p:spPr>
        <p:txBody>
          <a:bodyPr>
            <a:noAutofit/>
          </a:bodyPr>
          <a:lstStyle/>
          <a:p>
            <a:r>
              <a:rPr lang="de-DE" sz="2400" dirty="0" smtClean="0"/>
              <a:t>Sacharja 12,10</a:t>
            </a:r>
            <a:r>
              <a:rPr lang="de-DE" sz="2400" dirty="0"/>
              <a:t> </a:t>
            </a:r>
            <a:endParaRPr lang="de-DE" sz="2400" dirty="0" smtClean="0"/>
          </a:p>
          <a:p>
            <a:pPr marL="0" indent="0">
              <a:buNone/>
            </a:pPr>
            <a:r>
              <a:rPr lang="de-DE" sz="2400" dirty="0" smtClean="0"/>
              <a:t>Aber </a:t>
            </a:r>
            <a:r>
              <a:rPr lang="de-DE" sz="2400" dirty="0"/>
              <a:t>über das Haus David und über die Einwohner von Jerusalem will </a:t>
            </a:r>
            <a:r>
              <a:rPr lang="de-DE" sz="2400" b="1" dirty="0"/>
              <a:t>ich den Geist der Gnade und des Gebets ausgießen</a:t>
            </a:r>
            <a:r>
              <a:rPr lang="de-DE" sz="2400" dirty="0"/>
              <a:t>, und sie werden auf mich sehen, den sie durchstochen haben, ja, </a:t>
            </a:r>
            <a:r>
              <a:rPr lang="de-DE" sz="2400" b="1" dirty="0"/>
              <a:t>sie werden um ihn klagen, wie man klagt um den eingeborenen [Sohn], </a:t>
            </a:r>
            <a:r>
              <a:rPr lang="de-DE" sz="2400" dirty="0"/>
              <a:t>und sie werden bitterlich über ihn Leid tragen, wie man bitterlich Leid trägt über den Erstgeborenen. </a:t>
            </a:r>
            <a:endParaRPr lang="de-DE" sz="2400" dirty="0" smtClean="0"/>
          </a:p>
        </p:txBody>
      </p:sp>
    </p:spTree>
    <p:extLst>
      <p:ext uri="{BB962C8B-B14F-4D97-AF65-F5344CB8AC3E}">
        <p14:creationId xmlns:p14="http://schemas.microsoft.com/office/powerpoint/2010/main" val="201718602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Fetzen">
  <a:themeElements>
    <a:clrScheme name="Fetz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etz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tz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TM03090434[[fn=Holzart]]</Template>
  <TotalTime>0</TotalTime>
  <Words>529</Words>
  <Application>Microsoft Office PowerPoint</Application>
  <PresentationFormat>Breitbild</PresentationFormat>
  <Paragraphs>45</Paragraphs>
  <Slides>10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10</vt:i4>
      </vt:variant>
    </vt:vector>
  </HeadingPairs>
  <TitlesOfParts>
    <vt:vector size="19" baseType="lpstr">
      <vt:lpstr>Arial</vt:lpstr>
      <vt:lpstr>Calibri</vt:lpstr>
      <vt:lpstr>Century Gothic</vt:lpstr>
      <vt:lpstr>Rockwell</vt:lpstr>
      <vt:lpstr>Rockwell Condensed</vt:lpstr>
      <vt:lpstr>Wingdings</vt:lpstr>
      <vt:lpstr>Wingdings 3</vt:lpstr>
      <vt:lpstr>Holzart</vt:lpstr>
      <vt:lpstr>Fetzen</vt:lpstr>
      <vt:lpstr>PowerPoint-Präsentation</vt:lpstr>
      <vt:lpstr>PowerPoint-Präsentation</vt:lpstr>
      <vt:lpstr>PowerPoint-Präsentation</vt:lpstr>
      <vt:lpstr>PowerPoint-Präsentation</vt:lpstr>
      <vt:lpstr>GNADE DURCH GEBET FINDEN</vt:lpstr>
      <vt:lpstr>Persönliche Besinnung &amp; Gebetsdienst</vt:lpstr>
      <vt:lpstr>PowerPoint-Präsentation</vt:lpstr>
      <vt:lpstr>PowerPoint-Präsentation</vt:lpstr>
      <vt:lpstr>2022 EIN JAHR DER ENTSCHEIDUNGEN </vt:lpstr>
      <vt:lpstr>GOTTESSUCHE ALS GEBOT DER STUNDE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Roland Wieser</dc:creator>
  <cp:lastModifiedBy>Agape</cp:lastModifiedBy>
  <cp:revision>16</cp:revision>
  <cp:lastPrinted>2021-12-19T07:11:49Z</cp:lastPrinted>
  <dcterms:created xsi:type="dcterms:W3CDTF">2021-11-20T18:56:21Z</dcterms:created>
  <dcterms:modified xsi:type="dcterms:W3CDTF">2022-01-09T10:45:58Z</dcterms:modified>
</cp:coreProperties>
</file>